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2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429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514350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365760" y="-365760"/>
            <a:ext cx="1463040" cy="1463040"/>
          </a:xfrm>
          <a:prstGeom prst="ellipse">
            <a:avLst/>
          </a:prstGeom>
          <a:solidFill>
            <a:srgbClr val="7BAE85">
              <a:alpha val="60000"/>
            </a:srgbClr>
          </a:solidFill>
          <a:ln w="12700">
            <a:solidFill>
              <a:srgbClr val="7BAE85">
                <a:alpha val="6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286000" y="3474720"/>
            <a:ext cx="2011680" cy="2011680"/>
          </a:xfrm>
          <a:prstGeom prst="ellipse">
            <a:avLst/>
          </a:prstGeom>
          <a:solidFill>
            <a:srgbClr val="2E5940">
              <a:alpha val="70000"/>
            </a:srgbClr>
          </a:solidFill>
          <a:ln w="12700">
            <a:solidFill>
              <a:srgbClr val="2E5940">
                <a:alpha val="7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kern="0" spc="800" dirty="0">
                <a:solidFill>
                  <a:srgbClr val="B8D8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청 계 면</a:t>
            </a:r>
            <a:endParaRPr lang="en-US" sz="32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0" y="100584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월선마을학교</a:t>
            </a:r>
            <a:endParaRPr lang="en-US" sz="54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2560320" cy="36576"/>
          </a:xfrm>
          <a:prstGeom prst="rect">
            <a:avLst/>
          </a:prstGeom>
          <a:solidFill>
            <a:srgbClr val="B8D8C0">
              <a:alpha val="70000"/>
            </a:srgbClr>
          </a:solidFill>
          <a:ln w="12700">
            <a:solidFill>
              <a:srgbClr val="B8D8C0">
                <a:alpha val="7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2103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E8DFC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마을이 학교다!</a:t>
            </a:r>
            <a:endParaRPr lang="en-US" sz="28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2514600"/>
            <a:ext cx="2926080" cy="1645920"/>
          </a:xfrm>
          <a:prstGeom prst="rect">
            <a:avLst/>
          </a:prstGeom>
          <a:solidFill>
            <a:srgbClr val="2E5940"/>
          </a:solidFill>
          <a:ln w="12700">
            <a:solidFill>
              <a:srgbClr val="2E59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51460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B8D8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세대를 잇고</a:t>
            </a:r>
            <a:endParaRPr lang="en-US" sz="28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B8D8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마을을 살리는</a:t>
            </a:r>
            <a:endParaRPr lang="en-US" sz="28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B8D8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농촌 인성 교육의 터</a:t>
            </a:r>
            <a:endParaRPr lang="en-US" sz="28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023360" y="457200"/>
            <a:ext cx="4846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4A7C59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주민과 함께 크는</a:t>
            </a:r>
            <a:endParaRPr lang="en-US" sz="54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023360" y="914400"/>
            <a:ext cx="4846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월선리 농촌 교육 공동체</a:t>
            </a:r>
            <a:endParaRPr lang="en-US" sz="32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931920" y="1828800"/>
            <a:ext cx="16002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8C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931920" y="1828800"/>
            <a:ext cx="1600200" cy="9144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pic>
        <p:nvPicPr>
          <p:cNvPr id="15" name="Image 0" descr="/home/claude/img_traditional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977640" y="1920240"/>
            <a:ext cx="1508760" cy="100584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3931920" y="2944368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A7C59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전통의 뿌리</a:t>
            </a:r>
            <a:endParaRPr lang="en-US" sz="14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3931920" y="3264408"/>
            <a:ext cx="1600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세시풍속·전통놀이로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조상의 지혜 배우기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5669280" y="1828800"/>
            <a:ext cx="16002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8C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669280" y="1828800"/>
            <a:ext cx="1600200" cy="9144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pic>
        <p:nvPicPr>
          <p:cNvPr id="20" name="Image 1" descr="/home/claude/img_story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0" y="1920240"/>
            <a:ext cx="1508760" cy="100584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669280" y="2944368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A7C59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마을의 이야기</a:t>
            </a:r>
            <a:endParaRPr lang="en-US" sz="14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5669280" y="3264408"/>
            <a:ext cx="1600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어르신 생애사로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 역사 기록하기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3" name="Shape 19"/>
          <p:cNvSpPr/>
          <p:nvPr/>
        </p:nvSpPr>
        <p:spPr>
          <a:xfrm>
            <a:off x="7406640" y="1828800"/>
            <a:ext cx="16002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8C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7406640" y="1828800"/>
            <a:ext cx="1600200" cy="9144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pic>
        <p:nvPicPr>
          <p:cNvPr id="25" name="Image 2" descr="/home/claude/img_craft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52360" y="1920240"/>
            <a:ext cx="1508760" cy="100584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7406640" y="2944368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A7C59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자연과 함께</a:t>
            </a:r>
            <a:endParaRPr lang="en-US" sz="14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7" name="Text 22"/>
          <p:cNvSpPr/>
          <p:nvPr/>
        </p:nvSpPr>
        <p:spPr>
          <a:xfrm>
            <a:off x="7406640" y="3264408"/>
            <a:ext cx="1600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이끼·화분 공예로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생명 돌봄 실천하기</a:t>
            </a:r>
            <a:endParaRPr lang="en-US" sz="1100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8" name="Shape 23"/>
          <p:cNvSpPr/>
          <p:nvPr/>
        </p:nvSpPr>
        <p:spPr>
          <a:xfrm>
            <a:off x="3931920" y="3931920"/>
            <a:ext cx="5029200" cy="86868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3931920" y="3931920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📍 </a:t>
            </a:r>
            <a:r>
              <a:rPr lang="en-US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전남 </a:t>
            </a:r>
            <a:r>
              <a:rPr lang="en-US" sz="1100" b="1" dirty="0" err="1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무안군</a:t>
            </a:r>
            <a:r>
              <a:rPr lang="en-US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1100" b="1" dirty="0" err="1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청계면</a:t>
            </a:r>
            <a:r>
              <a:rPr lang="en-US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ko-KR" altLang="en-US" sz="1100" b="1" dirty="0" err="1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예술촌길</a:t>
            </a:r>
            <a:r>
              <a:rPr lang="en-US" altLang="ko-KR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148</a:t>
            </a:r>
            <a:r>
              <a:rPr lang="en-US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</a:t>
            </a:r>
            <a:r>
              <a:rPr lang="en-US" sz="1100" dirty="0">
                <a:solidFill>
                  <a:srgbClr val="7BAE8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| </a:t>
            </a:r>
            <a:r>
              <a:rPr lang="en-US" sz="1100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📅 </a:t>
            </a:r>
            <a:r>
              <a:rPr lang="en-US" sz="1100" b="1" dirty="0">
                <a:solidFill>
                  <a:srgbClr val="5C40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2026년 2월~11월</a:t>
            </a:r>
            <a:endParaRPr lang="en-US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spc="-150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2026 월선마을학교 연간 프로그램</a:t>
            </a:r>
            <a:endParaRPr lang="en-US" sz="280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82880" y="1051560"/>
            <a:ext cx="425196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D0"/>
            </a:solidFill>
            <a:prstDash val="solid"/>
          </a:ln>
          <a:effectLst>
            <a:outerShdw blurRad="127000" dist="381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82880" y="1051560"/>
            <a:ext cx="4251960" cy="621792"/>
          </a:xfrm>
          <a:prstGeom prst="rect">
            <a:avLst/>
          </a:prstGeom>
          <a:solidFill>
            <a:srgbClr val="2E5940"/>
          </a:solidFill>
          <a:ln w="12700">
            <a:solidFill>
              <a:srgbClr val="2E5940"/>
            </a:solidFill>
            <a:prstDash val="solid"/>
          </a:ln>
        </p:spPr>
      </p:sp>
      <p:pic>
        <p:nvPicPr>
          <p:cNvPr id="6" name="Image 0" descr="/home/claude/img_traditional.png"/>
          <p:cNvPicPr>
            <a:picLocks noChangeAspect="1"/>
          </p:cNvPicPr>
          <p:nvPr/>
        </p:nvPicPr>
        <p:blipFill>
          <a:blip r:embed="rId3">
            <a:alphaModFix amt="85000"/>
          </a:blip>
          <a:srcRect/>
          <a:stretch/>
        </p:blipFill>
        <p:spPr>
          <a:xfrm>
            <a:off x="3246120" y="1051560"/>
            <a:ext cx="1188720" cy="62179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82880" y="1051560"/>
            <a:ext cx="82296" cy="1874520"/>
          </a:xfrm>
          <a:prstGeom prst="rect">
            <a:avLst/>
          </a:prstGeom>
          <a:solidFill>
            <a:srgbClr val="2E5940"/>
          </a:solidFill>
          <a:ln w="12700">
            <a:solidFill>
              <a:srgbClr val="2E594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47472" y="108813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spc="-150" dirty="0">
                <a:solidFill>
                  <a:srgbClr val="CCEECC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2월~4월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9" name="Text 6"/>
          <p:cNvSpPr/>
          <p:nvPr/>
        </p:nvSpPr>
        <p:spPr>
          <a:xfrm>
            <a:off x="347472" y="1307592"/>
            <a:ext cx="2834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spc="-150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주민과 함께하는 전통예절·전통놀이</a:t>
            </a:r>
            <a:endParaRPr lang="en-US" sz="160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0" name="Text 7"/>
          <p:cNvSpPr/>
          <p:nvPr/>
        </p:nvSpPr>
        <p:spPr>
          <a:xfrm>
            <a:off x="384048" y="1746504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윷놀이 — 확률·협동·규칙 이해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1" name="Text 8"/>
          <p:cNvSpPr/>
          <p:nvPr/>
        </p:nvSpPr>
        <p:spPr>
          <a:xfrm>
            <a:off x="384048" y="1965960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연날리기 — 바람·과학 체험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2" name="Text 9"/>
          <p:cNvSpPr/>
          <p:nvPr/>
        </p:nvSpPr>
        <p:spPr>
          <a:xfrm>
            <a:off x="384048" y="2185416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제기차기 — 신체활동·도전정신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84048" y="2404872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투호놀이 — 집중력과 예절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84048" y="2624328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전통예절 — 인사·절하기·공손함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4663440" y="1051560"/>
            <a:ext cx="425196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D0"/>
            </a:solidFill>
            <a:prstDash val="solid"/>
          </a:ln>
          <a:effectLst>
            <a:outerShdw blurRad="127000" dist="381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663440" y="1051560"/>
            <a:ext cx="4251960" cy="621792"/>
          </a:xfrm>
          <a:prstGeom prst="rect">
            <a:avLst/>
          </a:prstGeom>
          <a:solidFill>
            <a:srgbClr val="3D6B8C"/>
          </a:solidFill>
          <a:ln w="12700">
            <a:solidFill>
              <a:srgbClr val="3D6B8C"/>
            </a:solidFill>
            <a:prstDash val="solid"/>
          </a:ln>
        </p:spPr>
      </p:sp>
      <p:pic>
        <p:nvPicPr>
          <p:cNvPr id="17" name="Image 1" descr="/home/claude/img_map.png"/>
          <p:cNvPicPr>
            <a:picLocks noChangeAspect="1"/>
          </p:cNvPicPr>
          <p:nvPr/>
        </p:nvPicPr>
        <p:blipFill>
          <a:blip r:embed="rId4">
            <a:alphaModFix amt="85000"/>
          </a:blip>
          <a:srcRect/>
          <a:stretch/>
        </p:blipFill>
        <p:spPr>
          <a:xfrm>
            <a:off x="7726680" y="1051560"/>
            <a:ext cx="1188720" cy="621792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4663440" y="1051560"/>
            <a:ext cx="82296" cy="1874520"/>
          </a:xfrm>
          <a:prstGeom prst="rect">
            <a:avLst/>
          </a:prstGeom>
          <a:solidFill>
            <a:srgbClr val="3D6B8C"/>
          </a:solidFill>
          <a:ln w="12700">
            <a:solidFill>
              <a:srgbClr val="3D6B8C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4828032" y="108813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spc="-150" dirty="0">
                <a:solidFill>
                  <a:srgbClr val="CCEECC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4월~5월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4828032" y="1307592"/>
            <a:ext cx="2834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spc="-150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마을학교 공개수업</a:t>
            </a:r>
            <a:endParaRPr lang="en-US" sz="160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1" name="Text 17"/>
          <p:cNvSpPr/>
          <p:nvPr/>
        </p:nvSpPr>
        <p:spPr>
          <a:xfrm>
            <a:off x="4864608" y="1746504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마을자원지도 ①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4864608" y="1965960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월선리 주요 장소 탐색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3" name="Text 19"/>
          <p:cNvSpPr/>
          <p:nvPr/>
        </p:nvSpPr>
        <p:spPr>
          <a:xfrm>
            <a:off x="4864608" y="2185416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마을자원지도 ②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4" name="Text 20"/>
          <p:cNvSpPr/>
          <p:nvPr/>
        </p:nvSpPr>
        <p:spPr>
          <a:xfrm>
            <a:off x="4864608" y="2404872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마을 이야기 담긴 자원지도 완성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4864608" y="2624328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학부모·주민 함께하는 열린 수업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6" name="Shape 22"/>
          <p:cNvSpPr/>
          <p:nvPr/>
        </p:nvSpPr>
        <p:spPr>
          <a:xfrm>
            <a:off x="182880" y="3017520"/>
            <a:ext cx="425196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D0"/>
            </a:solidFill>
            <a:prstDash val="solid"/>
          </a:ln>
          <a:effectLst>
            <a:outerShdw blurRad="127000" dist="381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182880" y="3017520"/>
            <a:ext cx="4251960" cy="621792"/>
          </a:xfrm>
          <a:prstGeom prst="rect">
            <a:avLst/>
          </a:prstGeom>
          <a:solidFill>
            <a:srgbClr val="5C6B3A"/>
          </a:solidFill>
          <a:ln w="12700">
            <a:solidFill>
              <a:srgbClr val="5C6B3A"/>
            </a:solidFill>
            <a:prstDash val="solid"/>
          </a:ln>
        </p:spPr>
      </p:sp>
      <p:pic>
        <p:nvPicPr>
          <p:cNvPr id="28" name="Image 2" descr="/home/claude/img_craft.png"/>
          <p:cNvPicPr>
            <a:picLocks noChangeAspect="1"/>
          </p:cNvPicPr>
          <p:nvPr/>
        </p:nvPicPr>
        <p:blipFill>
          <a:blip r:embed="rId5">
            <a:alphaModFix amt="85000"/>
          </a:blip>
          <a:srcRect/>
          <a:stretch/>
        </p:blipFill>
        <p:spPr>
          <a:xfrm>
            <a:off x="3246120" y="3017520"/>
            <a:ext cx="1188720" cy="621792"/>
          </a:xfrm>
          <a:prstGeom prst="rect">
            <a:avLst/>
          </a:prstGeom>
        </p:spPr>
      </p:pic>
      <p:sp>
        <p:nvSpPr>
          <p:cNvPr id="29" name="Shape 24"/>
          <p:cNvSpPr/>
          <p:nvPr/>
        </p:nvSpPr>
        <p:spPr>
          <a:xfrm>
            <a:off x="182880" y="3017520"/>
            <a:ext cx="82296" cy="1874520"/>
          </a:xfrm>
          <a:prstGeom prst="rect">
            <a:avLst/>
          </a:prstGeom>
          <a:solidFill>
            <a:srgbClr val="5C6B3A"/>
          </a:solidFill>
          <a:ln w="12700">
            <a:solidFill>
              <a:srgbClr val="5C6B3A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347472" y="305409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spc="-150" dirty="0">
                <a:solidFill>
                  <a:srgbClr val="CCEECC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5월~7월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1" name="Text 26"/>
          <p:cNvSpPr/>
          <p:nvPr/>
        </p:nvSpPr>
        <p:spPr>
          <a:xfrm>
            <a:off x="347472" y="3273552"/>
            <a:ext cx="2834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spc="-150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공예 및 만들기 교실</a:t>
            </a:r>
            <a:endParaRPr lang="en-US" sz="160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2" name="Text 27"/>
          <p:cNvSpPr/>
          <p:nvPr/>
        </p:nvSpPr>
        <p:spPr>
          <a:xfrm>
            <a:off x="384048" y="3712464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원예화분 만들기 ①②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3" name="Text 28"/>
          <p:cNvSpPr/>
          <p:nvPr/>
        </p:nvSpPr>
        <p:spPr>
          <a:xfrm>
            <a:off x="384048" y="3931920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식물 생장과정 이해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4" name="Text 29"/>
          <p:cNvSpPr/>
          <p:nvPr/>
        </p:nvSpPr>
        <p:spPr>
          <a:xfrm>
            <a:off x="384048" y="4151376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이끼볼 만들기 ①②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5" name="Text 30"/>
          <p:cNvSpPr/>
          <p:nvPr/>
        </p:nvSpPr>
        <p:spPr>
          <a:xfrm>
            <a:off x="384048" y="4370832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식물 생태 이해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6" name="Text 31"/>
          <p:cNvSpPr/>
          <p:nvPr/>
        </p:nvSpPr>
        <p:spPr>
          <a:xfrm>
            <a:off x="384048" y="4590288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자연물 성장 관리 책임감 키우기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7" name="Shape 32"/>
          <p:cNvSpPr/>
          <p:nvPr/>
        </p:nvSpPr>
        <p:spPr>
          <a:xfrm>
            <a:off x="4663440" y="3017520"/>
            <a:ext cx="425196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D0"/>
            </a:solidFill>
            <a:prstDash val="solid"/>
          </a:ln>
          <a:effectLst>
            <a:outerShdw blurRad="127000" dist="381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38" name="Shape 33"/>
          <p:cNvSpPr/>
          <p:nvPr/>
        </p:nvSpPr>
        <p:spPr>
          <a:xfrm>
            <a:off x="4663440" y="3017520"/>
            <a:ext cx="4251960" cy="621792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pic>
        <p:nvPicPr>
          <p:cNvPr id="39" name="Image 3" descr="/home/claude/img_story.png"/>
          <p:cNvPicPr>
            <a:picLocks noChangeAspect="1"/>
          </p:cNvPicPr>
          <p:nvPr/>
        </p:nvPicPr>
        <p:blipFill>
          <a:blip r:embed="rId6">
            <a:alphaModFix amt="85000"/>
          </a:blip>
          <a:srcRect/>
          <a:stretch/>
        </p:blipFill>
        <p:spPr>
          <a:xfrm>
            <a:off x="7726680" y="3017520"/>
            <a:ext cx="1188720" cy="621792"/>
          </a:xfrm>
          <a:prstGeom prst="rect">
            <a:avLst/>
          </a:prstGeom>
        </p:spPr>
      </p:pic>
      <p:sp>
        <p:nvSpPr>
          <p:cNvPr id="40" name="Shape 34"/>
          <p:cNvSpPr/>
          <p:nvPr/>
        </p:nvSpPr>
        <p:spPr>
          <a:xfrm>
            <a:off x="4663440" y="3017520"/>
            <a:ext cx="82296" cy="187452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1" name="Text 35"/>
          <p:cNvSpPr/>
          <p:nvPr/>
        </p:nvSpPr>
        <p:spPr>
          <a:xfrm>
            <a:off x="4828032" y="305409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spc="-150" dirty="0">
                <a:solidFill>
                  <a:srgbClr val="CCEECC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9월~11월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2" name="Text 36"/>
          <p:cNvSpPr/>
          <p:nvPr/>
        </p:nvSpPr>
        <p:spPr>
          <a:xfrm>
            <a:off x="4828032" y="3273552"/>
            <a:ext cx="2834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spc="-150" dirty="0">
                <a:solidFill>
                  <a:srgbClr val="FFFFFF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우리지역 알아보기</a:t>
            </a:r>
            <a:endParaRPr lang="en-US" sz="160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3" name="Text 37"/>
          <p:cNvSpPr/>
          <p:nvPr/>
        </p:nvSpPr>
        <p:spPr>
          <a:xfrm>
            <a:off x="4864608" y="3712464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어르신 생애사 ①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4" name="Text 38"/>
          <p:cNvSpPr/>
          <p:nvPr/>
        </p:nvSpPr>
        <p:spPr>
          <a:xfrm>
            <a:off x="4864608" y="3931920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질문 만들기·인터뷰 연습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5" name="Text 39"/>
          <p:cNvSpPr/>
          <p:nvPr/>
        </p:nvSpPr>
        <p:spPr>
          <a:xfrm>
            <a:off x="4864608" y="4151376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어르신 생애사 ②③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6" name="Text 40"/>
          <p:cNvSpPr/>
          <p:nvPr/>
        </p:nvSpPr>
        <p:spPr>
          <a:xfrm>
            <a:off x="4864608" y="4370832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실제 인터뷰 진행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7" name="Text 41"/>
          <p:cNvSpPr/>
          <p:nvPr/>
        </p:nvSpPr>
        <p:spPr>
          <a:xfrm>
            <a:off x="4864608" y="4590288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spc="-150" dirty="0">
                <a:solidFill>
                  <a:srgbClr val="5C4033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어르신 생애사 ④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8" name="Text 42"/>
          <p:cNvSpPr/>
          <p:nvPr/>
        </p:nvSpPr>
        <p:spPr>
          <a:xfrm>
            <a:off x="4864608" y="4809744"/>
            <a:ext cx="39044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spc="-150" dirty="0">
                <a:solidFill>
                  <a:srgbClr val="999988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— 정리·공유·전시 발표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9" name="Shape 4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2E5940"/>
          </a:solidFill>
          <a:ln w="12700">
            <a:solidFill>
              <a:srgbClr val="2E5940"/>
            </a:solidFill>
            <a:prstDash val="solid"/>
          </a:ln>
        </p:spPr>
      </p:sp>
      <p:sp>
        <p:nvSpPr>
          <p:cNvPr id="50" name="Text 4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spc="-150" dirty="0">
                <a:solidFill>
                  <a:srgbClr val="B8D8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Malgun Gothic" pitchFamily="34" charset="-120"/>
              </a:rPr>
              <a:t>대상: 무안 관내 학생 및 학부모  |  전라남도 무안교육지원청 마을교육공동체 공모사업  |  2026. 무안군 청계면 월선마을학교</a:t>
            </a:r>
            <a:endParaRPr lang="en-US" sz="1050" spc="-15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214</Words>
  <Application>Microsoft Office PowerPoint</Application>
  <PresentationFormat>화면 슬라이드 쇼(16:9)</PresentationFormat>
  <Paragraphs>51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Malgun Gothic</vt:lpstr>
      <vt:lpstr>Malgun Gothic</vt:lpstr>
      <vt:lpstr>휴먼편지체</vt:lpstr>
      <vt:lpstr>Arial</vt:lpstr>
      <vt:lpstr>Calibri</vt:lpstr>
      <vt:lpstr>Office Theme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월선마을학교 홍보자료</dc:title>
  <dc:subject>PptxGenJS Presentation</dc:subject>
  <dc:creator>PptxGenJS</dc:creator>
  <cp:lastModifiedBy>user</cp:lastModifiedBy>
  <cp:revision>2</cp:revision>
  <dcterms:created xsi:type="dcterms:W3CDTF">2026-03-13T05:37:21Z</dcterms:created>
  <dcterms:modified xsi:type="dcterms:W3CDTF">2026-03-18T04:32:56Z</dcterms:modified>
</cp:coreProperties>
</file>